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4"/>
  </p:notesMasterIdLst>
  <p:sldIdLst>
    <p:sldId id="256" r:id="rId2"/>
    <p:sldId id="293" r:id="rId3"/>
    <p:sldId id="296" r:id="rId4"/>
    <p:sldId id="257" r:id="rId5"/>
    <p:sldId id="258" r:id="rId6"/>
    <p:sldId id="294" r:id="rId7"/>
    <p:sldId id="259" r:id="rId8"/>
    <p:sldId id="260" r:id="rId9"/>
    <p:sldId id="263" r:id="rId10"/>
    <p:sldId id="265" r:id="rId11"/>
    <p:sldId id="266" r:id="rId12"/>
    <p:sldId id="267" r:id="rId13"/>
    <p:sldId id="269" r:id="rId14"/>
    <p:sldId id="270" r:id="rId15"/>
    <p:sldId id="271" r:id="rId16"/>
    <p:sldId id="274" r:id="rId17"/>
    <p:sldId id="275" r:id="rId18"/>
    <p:sldId id="280" r:id="rId19"/>
    <p:sldId id="281" r:id="rId20"/>
    <p:sldId id="282" r:id="rId21"/>
    <p:sldId id="284" r:id="rId22"/>
    <p:sldId id="276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384" autoAdjust="0"/>
  </p:normalViewPr>
  <p:slideViewPr>
    <p:cSldViewPr>
      <p:cViewPr varScale="1">
        <p:scale>
          <a:sx n="87" d="100"/>
          <a:sy n="87" d="100"/>
        </p:scale>
        <p:origin x="499" y="1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4921C-F82D-40A3-A44D-73227DF53EA4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30AE6-647E-43BD-9381-EBDFCB014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376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3713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40366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22432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84949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2843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1784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4417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067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371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371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371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3713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371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9504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7972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44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1DDC-4790-47C0-91EA-A0E3F9CFB569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1DDC-4790-47C0-91EA-A0E3F9CFB569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1DDC-4790-47C0-91EA-A0E3F9CFB569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1DDC-4790-47C0-91EA-A0E3F9CFB569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1DDC-4790-47C0-91EA-A0E3F9CFB569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1DDC-4790-47C0-91EA-A0E3F9CFB569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1DDC-4790-47C0-91EA-A0E3F9CFB569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1DDC-4790-47C0-91EA-A0E3F9CFB569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1DDC-4790-47C0-91EA-A0E3F9CFB569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1DDC-4790-47C0-91EA-A0E3F9CFB569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1DDC-4790-47C0-91EA-A0E3F9CFB569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56C1DDC-4790-47C0-91EA-A0E3F9CFB569}" type="datetimeFigureOut">
              <a:rPr lang="ru-RU" smtClean="0"/>
              <a:t>16.11.2025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47528" y="1767564"/>
            <a:ext cx="8208912" cy="369333"/>
          </a:xfrm>
        </p:spPr>
        <p:txBody>
          <a:bodyPr>
            <a:normAutofit/>
          </a:bodyPr>
          <a:lstStyle/>
          <a:p>
            <a:pPr algn="ctr"/>
            <a:r>
              <a:rPr lang="kk-KZ" sz="1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Робототехниканың жалпы принциптері</a:t>
            </a:r>
            <a:endParaRPr lang="ru-RU" sz="18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73972" y="5554106"/>
            <a:ext cx="66705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kk-KZ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Шекербекова</a:t>
            </a:r>
            <a:r>
              <a:rPr lang="kk-KZ" b="1" dirty="0">
                <a:solidFill>
                  <a:srgbClr val="0737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Ш.Т.</a:t>
            </a:r>
          </a:p>
          <a:p>
            <a:pPr lvl="0"/>
            <a:r>
              <a:rPr lang="kk-KZ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Информатика және білімді ақпараттандыру кафедрасы,</a:t>
            </a:r>
          </a:p>
          <a:p>
            <a:pPr lvl="0"/>
            <a:r>
              <a:rPr lang="kk-KZ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Педагогика ғылымдарының кандидаты, профессор </a:t>
            </a:r>
            <a:r>
              <a:rPr lang="kk-KZ" b="1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м.а</a:t>
            </a:r>
            <a:r>
              <a:rPr lang="kk-KZ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b="1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Обзор современных робототехнических конструкторов 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93" t="59876" r="20732" b="-125"/>
          <a:stretch/>
        </p:blipFill>
        <p:spPr bwMode="auto">
          <a:xfrm>
            <a:off x="2783632" y="2852936"/>
            <a:ext cx="2376263" cy="1594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992277F-58E2-4621-99DA-F069E0C4A9E6}"/>
              </a:ext>
            </a:extLst>
          </p:cNvPr>
          <p:cNvSpPr txBox="1"/>
          <p:nvPr/>
        </p:nvSpPr>
        <p:spPr>
          <a:xfrm>
            <a:off x="1847528" y="709027"/>
            <a:ext cx="79208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altLang="ru-RU" b="1" dirty="0">
                <a:solidFill>
                  <a:schemeClr val="accent4">
                    <a:lumMod val="20000"/>
                    <a:lumOff val="80000"/>
                  </a:schemeClr>
                </a:solidFill>
                <a:cs typeface="Arial" panose="020B0604020202020204" pitchFamily="34" charset="0"/>
              </a:rPr>
              <a:t>« </a:t>
            </a:r>
            <a:r>
              <a:rPr lang="kk-KZ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Информатиканы оқытудағы робототехникалық жүйелер</a:t>
            </a:r>
            <a:r>
              <a:rPr lang="kk-KZ" altLang="ru-RU" b="1" dirty="0">
                <a:solidFill>
                  <a:schemeClr val="accent4">
                    <a:lumMod val="20000"/>
                    <a:lumOff val="80000"/>
                  </a:schemeClr>
                </a:solidFill>
                <a:cs typeface="Arial" panose="020B0604020202020204" pitchFamily="34" charset="0"/>
              </a:rPr>
              <a:t>»</a:t>
            </a:r>
            <a:r>
              <a:rPr lang="kk-KZ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пәні</a:t>
            </a:r>
            <a:endParaRPr lang="ru-RU" b="1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480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02373" y="1191068"/>
            <a:ext cx="769991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Куин Мэри университетінің профессоры М.Шпрингердің анықтамасына сәйкес белгілі құрылғы робот деп аталу үшін келесідей минималды қасиеттер және  қабілеттер жиынтығынан тұруы тиіс:</a:t>
            </a:r>
          </a:p>
          <a:p>
            <a:pPr algn="just"/>
            <a:endParaRPr lang="ru-RU" sz="24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механикалық қол және қармау болуы;</a:t>
            </a:r>
            <a:endParaRPr lang="ru-RU" sz="24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өзбетімен қозғалып, өзбетімен өзінің әрекеттерін басқара білу;</a:t>
            </a:r>
            <a:endParaRPr lang="ru-RU" sz="24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бірігіп 1 және 2 міндеттерді орындалуын жүзеге асыратын атқарушы жүйе және басқарушы жүйенің болуы; </a:t>
            </a:r>
            <a:endParaRPr lang="ru-RU" sz="24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048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91544" y="1052736"/>
            <a:ext cx="7699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kk-KZ" sz="28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сырттан келіп түсетін тапсырманы өңдеуді басқару программаларын есте сақтауға қабілетті компьютер және де алдын ала анықталған альтернативалар жиынтығына сүйене  робот өзі қабылдайтын шешімдерді жүзеге </a:t>
            </a: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асыратын</a:t>
            </a:r>
            <a:r>
              <a:rPr lang="kk-KZ" sz="28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программалардың бар болуы;</a:t>
            </a:r>
            <a:endParaRPr lang="ru-RU" sz="28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kk-KZ" sz="28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атқарушы жүйе және басқарушы жүйенің болуы; </a:t>
            </a:r>
            <a:endParaRPr lang="ru-RU" sz="28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870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2946" y="1052736"/>
            <a:ext cx="769991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Робот басқа заттарды </a:t>
            </a:r>
          </a:p>
          <a:p>
            <a:pPr lvl="0"/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- жанасуын анықтай алатын, </a:t>
            </a:r>
          </a:p>
          <a:p>
            <a:pPr lvl="0"/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- материалдың қаттылығын, </a:t>
            </a:r>
          </a:p>
          <a:p>
            <a:pPr lvl="0"/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- беттің тегістігін өлшейтін, </a:t>
            </a:r>
          </a:p>
          <a:p>
            <a:pPr marL="342900" indent="-342900">
              <a:buFontTx/>
              <a:buChar char="-"/>
            </a:pP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берлілген заттың орналасуын, массасын, жылуөткізгішітігін, температурасын, оның затқа деген жақындығын, формасын және түрін, сәйкес сыртқы </a:t>
            </a: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белгілерін</a:t>
            </a: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, түсін, ара қашықтығын, иісін, роботтың аяғының және қолының орналасуын, </a:t>
            </a:r>
          </a:p>
          <a:p>
            <a:pPr marL="342900" indent="-342900">
              <a:buFontTx/>
              <a:buChar char="-"/>
            </a:pP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сонымен қатар дыбыстарды талдайтын құрылғылар мен датчиктердің бар болуы керек.</a:t>
            </a:r>
            <a:endParaRPr lang="ru-RU" sz="24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75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63552" y="1124745"/>
            <a:ext cx="769991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28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r>
              <a:rPr lang="kk-KZ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Робот</a:t>
            </a:r>
          </a:p>
          <a:p>
            <a:r>
              <a:rPr lang="kk-KZ" sz="2800" b="1" dirty="0">
                <a:solidFill>
                  <a:srgbClr val="FF0000"/>
                </a:solidFill>
              </a:rPr>
              <a:t>санамен</a:t>
            </a:r>
            <a:r>
              <a:rPr lang="kk-KZ" sz="2800" dirty="0">
                <a:solidFill>
                  <a:srgbClr val="FF0000"/>
                </a:solidFill>
              </a:rPr>
              <a:t>, </a:t>
            </a:r>
          </a:p>
          <a:p>
            <a:r>
              <a:rPr lang="kk-KZ" sz="2800" b="1" dirty="0">
                <a:solidFill>
                  <a:srgbClr val="FF0000"/>
                </a:solidFill>
              </a:rPr>
              <a:t>сезім</a:t>
            </a:r>
            <a:r>
              <a:rPr lang="kk-KZ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органымен қамтамасыз етілген</a:t>
            </a:r>
          </a:p>
          <a:p>
            <a:r>
              <a:rPr lang="kk-KZ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және адаммен </a:t>
            </a:r>
            <a:r>
              <a:rPr lang="kk-KZ" sz="28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kk-KZ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басқа тірі жанмен сыртқы және функционалды ұқсастығы бар механикалық құрылғы</a:t>
            </a:r>
            <a:endParaRPr lang="ru-RU" sz="28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528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19536" y="692696"/>
            <a:ext cx="769991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8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Робототехниканың жалпы принциптері</a:t>
            </a:r>
            <a:endParaRPr lang="ru-RU" sz="28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algn="just"/>
            <a:endParaRPr lang="kk-KZ" sz="28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algn="just"/>
            <a:r>
              <a:rPr lang="kk-KZ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Тапсырылған жұмысты орындау барысында роботтың санасы қоршаған орта туралы ақпаратты </a:t>
            </a:r>
            <a:r>
              <a:rPr lang="kk-KZ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сезім мүшелері арқыла қабылдайды</a:t>
            </a:r>
            <a:r>
              <a:rPr lang="kk-KZ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just"/>
            <a:endParaRPr lang="kk-KZ" sz="28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берілген тапсырманы талдайды</a:t>
            </a:r>
            <a:r>
              <a:rPr lang="kk-KZ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және </a:t>
            </a:r>
          </a:p>
          <a:p>
            <a:pPr algn="just"/>
            <a:endParaRPr lang="kk-KZ" sz="28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жұмыстың сәтті аяқтауына алып келетін </a:t>
            </a:r>
            <a:r>
              <a:rPr lang="kk-KZ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командаларды өңдейді</a:t>
            </a:r>
            <a:endParaRPr lang="ru-RU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782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91544" y="3789040"/>
            <a:ext cx="820891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Роботтың функционалды мүмкіндіктері: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kk-KZ" sz="28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оның санасының күшімен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kk-KZ" sz="28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белігілі сезім мүшелерінің  бар болуымен анықталады. </a:t>
            </a:r>
            <a:endParaRPr lang="ru-RU" sz="28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FC57298-03C0-4A38-84C0-83BBEB78B697}"/>
              </a:ext>
            </a:extLst>
          </p:cNvPr>
          <p:cNvSpPr/>
          <p:nvPr/>
        </p:nvSpPr>
        <p:spPr>
          <a:xfrm>
            <a:off x="1964904" y="1196752"/>
            <a:ext cx="81369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Робототехниканың қазіргі уақыттағы мақсаты: функционалды мүмкіндіктерін максималды адамға жақындататын роботтарды жасаудың теориялық негіздерін құру</a:t>
            </a:r>
            <a:endParaRPr lang="ru-RU" sz="28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7309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75520" y="548681"/>
            <a:ext cx="8424936" cy="5024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just">
              <a:lnSpc>
                <a:spcPct val="115000"/>
              </a:lnSpc>
              <a:spcAft>
                <a:spcPts val="1000"/>
              </a:spcAft>
            </a:pPr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«Сезім мүшелері» ұғымы: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қызметі бойынша адамның көру жүйесіне сәйкес техникалық көру жүйелері,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құлаққа ұқсас сөйлеуді қабылдау;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иіс сезі мүшелерінің ролін атқаратын иісті ажырату жүйесі;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адамның алақанында және тері қабатының кейбір бөліктерінде бар рецепторлар;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 қолының заттың бетіне түсіретін қысым шамасы туралы және жанасу туралы ақпарат датчиктерінен тұрады. </a:t>
            </a:r>
            <a:endParaRPr lang="ru-RU" sz="2800" dirty="0">
              <a:solidFill>
                <a:schemeClr val="accent2">
                  <a:lumMod val="20000"/>
                  <a:lumOff val="8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8184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47528" y="1484784"/>
            <a:ext cx="842493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«Сана» ұғымы:</a:t>
            </a:r>
          </a:p>
          <a:p>
            <a:endParaRPr lang="kk-KZ" sz="28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адам сияқты ойлауға және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білім алуға қабілетті,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күрделі есептеулер жасауға және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роботтың қолын басқару барысында сезім мүшелерінен келіп түсетін ақпаратты өңдеуге қабілетті жүйені түсінеміз</a:t>
            </a:r>
            <a:endParaRPr lang="ru-RU" sz="28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5381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83532" y="1052737"/>
            <a:ext cx="84249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Адамның ерекшеліктері оның анатомиялық құрылымы, мидың орталық рөлді атқаратын жүйке жүйесі мен сезім мүшелерінің болуы есебінен қол жеткізіледі. </a:t>
            </a:r>
          </a:p>
          <a:p>
            <a:endParaRPr lang="kk-KZ" sz="2400" dirty="0">
              <a:solidFill>
                <a:schemeClr val="accent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 функцияларын қалпына келтіру адам ағзасының келесі ерекшеліктерін және оның зияткерлік қабілеттерін техникалық іске асыруды білдіреді:</a:t>
            </a:r>
            <a:endParaRPr lang="en-US" sz="2400" dirty="0">
              <a:solidFill>
                <a:schemeClr val="accent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kk-KZ" sz="2400" dirty="0">
              <a:solidFill>
                <a:schemeClr val="accent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kk-KZ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Анатомия;</a:t>
            </a:r>
            <a:endParaRPr lang="en-US" sz="2400" dirty="0">
              <a:solidFill>
                <a:schemeClr val="accent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kk-KZ" sz="2400" dirty="0">
              <a:solidFill>
                <a:schemeClr val="accent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Сезім; </a:t>
            </a:r>
            <a:endParaRPr lang="en-US" sz="2400" dirty="0">
              <a:solidFill>
                <a:schemeClr val="accent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kk-KZ" sz="2400" dirty="0">
              <a:solidFill>
                <a:schemeClr val="accent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Жүйке жүйесі. </a:t>
            </a:r>
            <a:endParaRPr lang="ru-RU" sz="2400" dirty="0">
              <a:solidFill>
                <a:schemeClr val="accent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9213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75520" y="1412776"/>
            <a:ext cx="84249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Техникалық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деңгейдегі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осы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ерекшеліктің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барлығы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ғылымның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келесі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бағытының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көмегімен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іске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асырылады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Мехатроника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endParaRPr lang="ru-RU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Өлшеу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жүйелері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endParaRPr lang="ru-RU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Программалау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жасанды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нейрондық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желі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8262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28362FA-C0A8-452A-A879-7A6F56E9F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55540" y="1340768"/>
            <a:ext cx="8280920" cy="3456384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ұғымы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еріксіз</a:t>
            </a:r>
            <a:r>
              <a:rPr 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енбек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жұмысқа</a:t>
            </a:r>
            <a:r>
              <a:rPr 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шебер</a:t>
            </a:r>
            <a:r>
              <a:rPr 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деген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мағынаны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білдіреді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ru-RU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Роботтар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(Роботы, </a:t>
            </a:r>
            <a:r>
              <a:rPr lang="en-US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robot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адамның еңбегін автоматтандыруға арналған электромеханикалық құрылғы.</a:t>
            </a:r>
            <a:endParaRPr lang="ru-RU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Робототехника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өндірістің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қарқынына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ықпал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ететін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автоматтандырылған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техникалық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жүйемен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айналысатын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ғылым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191247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75520" y="1412776"/>
            <a:ext cx="842493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Робототехника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әртүрлі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ғылыми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бағыттар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тоғысында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қалыптасатын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аралас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ғылым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табылады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sz="28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Сондықтан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робототехникаға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мехатроника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электроника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программалау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негіздерін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қамтиды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46838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75520" y="1412777"/>
            <a:ext cx="84249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Электроника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негіздері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14350" indent="-514350">
              <a:buAutoNum type="arabicPeriod"/>
            </a:pP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Мехатроника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негіздері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Микроконтроллер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микропроцессорлық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техника. </a:t>
            </a:r>
          </a:p>
          <a:p>
            <a:pPr marL="514350" indent="-514350">
              <a:buAutoNum type="arabicPeriod"/>
            </a:pP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Роботтарды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құрастыру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автоматтандыру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Робототехниканы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бағдарламалау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негіздері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Датчиктер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өлшеу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жүйелері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buAutoNum type="arabicPeriod"/>
            </a:pPr>
            <a:endParaRPr lang="ru-RU" sz="28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беретін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робототехника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негіздері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Робототехниканы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әдістемесі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Робототехника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тарихы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64705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83532" y="980728"/>
            <a:ext cx="842493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Тапсырмалар</a:t>
            </a:r>
          </a:p>
          <a:p>
            <a:endParaRPr lang="ru-RU" sz="28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Заманауи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робот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жайлы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айта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аласыңдар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ru-RU" sz="28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Роботтың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дамуы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біздің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өмірімізге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қалай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әсер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етеді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b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Адам мен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роботтың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айырмашылығы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неде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ойлайсың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 </a:t>
            </a:r>
          </a:p>
          <a:p>
            <a:endParaRPr lang="kk-KZ" sz="2800" dirty="0">
              <a:solidFill>
                <a:schemeClr val="bg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Роботтың қарқынды дамуы адамзат үшін қаншалықты қауіп­ті? </a:t>
            </a:r>
            <a:endParaRPr lang="ru-RU" sz="2800" dirty="0">
              <a:solidFill>
                <a:schemeClr val="bg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 </a:t>
            </a:r>
            <a:endParaRPr lang="ru-RU" sz="28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177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948C47-38D1-47D3-8632-4585BC73E125}"/>
              </a:ext>
            </a:extLst>
          </p:cNvPr>
          <p:cNvSpPr txBox="1"/>
          <p:nvPr/>
        </p:nvSpPr>
        <p:spPr>
          <a:xfrm>
            <a:off x="2063552" y="1268761"/>
            <a:ext cx="8064896" cy="2434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2400" kern="1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Робототехника </a:t>
            </a:r>
            <a:r>
              <a:rPr lang="kk-KZ" sz="2400" kern="1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(робот және техника; </a:t>
            </a:r>
            <a:r>
              <a:rPr lang="kk-KZ" sz="2400" kern="1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ағылш</a:t>
            </a:r>
            <a:r>
              <a:rPr lang="kk-KZ" sz="2400" kern="1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kk-KZ" sz="2400" i="1" kern="1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robotics</a:t>
            </a:r>
            <a:r>
              <a:rPr lang="kk-KZ" sz="2400" kern="1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- роботтардың құрылысымен, жұмысы мен қолдануымен айналысатын, оған қоса олардың басқару, сезіну мен мәлімет өңдеумен айналысатын механикалық, электр және электронды инженерия мен компьютер ғылымдарының біріккен саласы. </a:t>
            </a:r>
            <a:endParaRPr lang="ru-RU" sz="2400" kern="100" dirty="0">
              <a:solidFill>
                <a:schemeClr val="bg2">
                  <a:lumMod val="20000"/>
                  <a:lumOff val="8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60B67F5-F4D1-43B1-A183-9B32E9EB9788}"/>
              </a:ext>
            </a:extLst>
          </p:cNvPr>
          <p:cNvPicPr/>
          <p:nvPr/>
        </p:nvPicPr>
        <p:blipFill rotWithShape="1">
          <a:blip r:embed="rId2"/>
          <a:srcRect l="28951" t="27619" r="50060" b="51599"/>
          <a:stretch/>
        </p:blipFill>
        <p:spPr bwMode="auto">
          <a:xfrm>
            <a:off x="3575720" y="3789040"/>
            <a:ext cx="4176464" cy="237626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38679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914104" y="1484784"/>
            <a:ext cx="83637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Роботтар</a:t>
            </a:r>
            <a:endParaRPr lang="ru-RU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«Робот» 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сөзі алғаш рет 1920 жылы жазылған Чех жазушысы Карел </a:t>
            </a:r>
            <a:r>
              <a:rPr lang="kk-KZ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Чапектің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Россумның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әмбебап роботтары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(R.U.R. (</a:t>
            </a:r>
            <a:r>
              <a:rPr lang="kk-KZ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Rossum’s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Universal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Robots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атты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ғылыми-фантастикалық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пьесасында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пайда болды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 сөзі чех тілінде "гуманоиды машина" дегенді білдіреді.</a:t>
            </a:r>
            <a:endParaRPr lang="ru-RU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Ғылыми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фантастика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қазіргі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заманда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өмірдің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жарық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шынайылығы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екені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бәріне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мәлім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15429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919536" y="1628800"/>
            <a:ext cx="8435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R.U.R.-дың премьерасынан кейін, жеті жыл өткеннен соң, американдық инженер </a:t>
            </a:r>
            <a:r>
              <a:rPr lang="kk-KZ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Дж.Венсли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әлемдегі алғашқы "Televox" роботын құрастырды. </a:t>
            </a:r>
          </a:p>
          <a:p>
            <a:pPr algn="just"/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Адаммен сыртқы ұқсастықтың және адам берген команда бойынша қарапайым қозғалысты орындау қабілетінің арқасында ол Нью-Йорктегі Дүниежүзілік көрменің экспонаты болды. </a:t>
            </a:r>
          </a:p>
        </p:txBody>
      </p:sp>
    </p:spTree>
    <p:extLst>
      <p:ext uri="{BB962C8B-B14F-4D97-AF65-F5344CB8AC3E}">
        <p14:creationId xmlns:p14="http://schemas.microsoft.com/office/powerpoint/2010/main" val="1865452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F7970A9-B4D0-4658-8A82-CA21AB038DEA}"/>
              </a:ext>
            </a:extLst>
          </p:cNvPr>
          <p:cNvSpPr txBox="1"/>
          <p:nvPr/>
        </p:nvSpPr>
        <p:spPr>
          <a:xfrm>
            <a:off x="2027548" y="1340768"/>
            <a:ext cx="813690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Жапонияда бірінші робот 1928 жылы доктор </a:t>
            </a:r>
            <a:r>
              <a:rPr lang="kk-KZ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Нисимур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Макота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басшылығымен құрылды және «Жаратылыс сынаушы» деп аталды. </a:t>
            </a:r>
          </a:p>
          <a:p>
            <a:endParaRPr lang="kk-KZ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 қозғалтқыштармен жабдықталып, ол қол мен бастың қалпын өзгерте алды. Кейіннен бұл </a:t>
            </a:r>
            <a:r>
              <a:rPr lang="kk-KZ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примитивті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механизм Жапониядағы отандық Робот құрылысының бастаушысы деп санала бастады</a:t>
            </a:r>
            <a:endParaRPr lang="ru-RU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593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943036" y="462958"/>
            <a:ext cx="820891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2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Американдық фантаст-жазушы </a:t>
            </a:r>
            <a:r>
              <a:rPr lang="kk-KZ" sz="22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Айзек</a:t>
            </a:r>
            <a:r>
              <a:rPr lang="kk-KZ" sz="22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Азимов 1942 жылы «Хоровод» деп аталатын </a:t>
            </a:r>
            <a:r>
              <a:rPr lang="kk-KZ" sz="22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әнгімесінде</a:t>
            </a:r>
            <a:r>
              <a:rPr lang="kk-KZ" sz="22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робототехниканың үш заңын енгізді. </a:t>
            </a:r>
          </a:p>
          <a:p>
            <a:pPr algn="just"/>
            <a:endParaRPr lang="ru-RU" sz="22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kk-KZ" sz="22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 де бір робот адамға зиян тигізе алмайды, немесе оның әрекетсіздігімен адамға зиян келтіруге жол бермейді.</a:t>
            </a:r>
            <a:endParaRPr lang="ru-RU" sz="22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kk-KZ" sz="22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Бірінші заңға қарсы келмесе, робот адамның барлық бұйрықтарын орындауға тиіс.</a:t>
            </a:r>
            <a:endParaRPr lang="ru-RU" sz="22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kk-KZ" sz="22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Бірінші және екінші заңдарға қайшы келмесе, робот өз қауіпсіздігін қамтамасыз ету керек.</a:t>
            </a:r>
            <a:endParaRPr lang="ru-RU" sz="22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968110" y="4159527"/>
            <a:ext cx="8255780" cy="110799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2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«Мен, </a:t>
            </a:r>
            <a:r>
              <a:rPr lang="ru-RU" sz="22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роботпын</a:t>
            </a:r>
            <a:r>
              <a:rPr lang="ru-RU" sz="22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2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атты</a:t>
            </a:r>
            <a:r>
              <a:rPr lang="ru-RU" sz="22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фильм де </a:t>
            </a:r>
            <a:r>
              <a:rPr lang="ru-RU" sz="22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түсірілген</a:t>
            </a:r>
            <a:r>
              <a:rPr lang="ru-RU" sz="22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Картина 2014 </a:t>
            </a:r>
            <a:r>
              <a:rPr lang="ru-RU" sz="22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</a:t>
            </a:r>
            <a:r>
              <a:rPr lang="ru-RU" sz="22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Уилл </a:t>
            </a:r>
            <a:r>
              <a:rPr lang="ru-RU" sz="22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Смиттің</a:t>
            </a:r>
            <a:r>
              <a:rPr lang="ru-RU" sz="22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басты</a:t>
            </a:r>
            <a:r>
              <a:rPr lang="ru-RU" sz="22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рөлді</a:t>
            </a:r>
            <a:r>
              <a:rPr lang="ru-RU" sz="22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сомдауымен</a:t>
            </a:r>
            <a:r>
              <a:rPr lang="ru-RU" sz="22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түсіріліп</a:t>
            </a:r>
            <a:r>
              <a:rPr lang="ru-RU" sz="22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шықты</a:t>
            </a:r>
            <a:r>
              <a:rPr lang="ru-RU" sz="22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8479B6-ECC6-4666-B222-FFA65545C9F4}"/>
              </a:ext>
            </a:extLst>
          </p:cNvPr>
          <p:cNvSpPr txBox="1"/>
          <p:nvPr/>
        </p:nvSpPr>
        <p:spPr>
          <a:xfrm>
            <a:off x="1968110" y="5534931"/>
            <a:ext cx="8255780" cy="83099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180340" algn="just"/>
            <a:r>
              <a:rPr lang="kk-KZ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Қиял-жайып шығармадан пайда болған робот сөзі тұтас ғылымға </a:t>
            </a:r>
            <a:r>
              <a:rPr lang="kk-KZ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айналды.</a:t>
            </a:r>
            <a:endParaRPr lang="ru-RU" sz="2400" dirty="0">
              <a:solidFill>
                <a:schemeClr val="bg2">
                  <a:lumMod val="20000"/>
                  <a:lumOff val="8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383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847528" y="764704"/>
            <a:ext cx="82809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Робототехниканың қалыптасу және даму шарттары</a:t>
            </a:r>
            <a:endParaRPr lang="ru-RU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өндірісті компьютерлендіру,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технологиялық процестерді автоматтандыру,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цифрлық программалық басқарумен механикалық өңдеуге арналған станоктарды пайдалану процесінде жинақталған үлкен тәжірибеге міндетті. </a:t>
            </a:r>
          </a:p>
          <a:p>
            <a:pPr marL="285750" indent="-285750" algn="just">
              <a:buFontTx/>
              <a:buChar char="-"/>
            </a:pPr>
            <a:endParaRPr lang="kk-KZ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Заманауи роботтардың прототиптері:</a:t>
            </a:r>
          </a:p>
          <a:p>
            <a:pPr algn="just"/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механикалық немесе жартылай автоматты протездер, </a:t>
            </a:r>
          </a:p>
          <a:p>
            <a:pPr algn="just"/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манипуляторлар болып табылады.</a:t>
            </a:r>
            <a:endParaRPr lang="ru-RU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187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35560" y="1988840"/>
            <a:ext cx="76999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 келген робот </a:t>
            </a:r>
            <a:r>
              <a:rPr lang="kk-KZ" sz="24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 құрылымдық элементтен </a:t>
            </a: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тұруы мүмкін: </a:t>
            </a:r>
          </a:p>
          <a:p>
            <a:pPr algn="just"/>
            <a:endParaRPr lang="kk-KZ" sz="24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роботты санамен қамтамасыз ететін </a:t>
            </a:r>
            <a:r>
              <a:rPr lang="kk-KZ" sz="24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техникалық «</a:t>
            </a:r>
            <a:r>
              <a:rPr lang="kk-KZ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</a:t>
            </a:r>
            <a:r>
              <a:rPr lang="kk-KZ" sz="24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kk-KZ" sz="24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берілген жұмысты орындауға мүмкіндік беретін </a:t>
            </a:r>
            <a:r>
              <a:rPr lang="kk-KZ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механикалық қол</a:t>
            </a:r>
            <a:r>
              <a:rPr lang="kk-KZ" sz="24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 келген бағытта қозғалуға мүмкіндік беретін </a:t>
            </a:r>
            <a:r>
              <a:rPr lang="kk-KZ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механикалық аяқ</a:t>
            </a:r>
            <a:r>
              <a:rPr lang="kk-KZ" sz="24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9FC9CB-8BF6-48AC-8233-DDFFDDDC9103}"/>
              </a:ext>
            </a:extLst>
          </p:cNvPr>
          <p:cNvSpPr txBox="1"/>
          <p:nvPr/>
        </p:nvSpPr>
        <p:spPr>
          <a:xfrm>
            <a:off x="2174036" y="991176"/>
            <a:ext cx="78439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Робототехниканың жалпы принциптері</a:t>
            </a:r>
            <a:endParaRPr lang="ru-RU" sz="24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898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3">
      <a:dk1>
        <a:srgbClr val="000000"/>
      </a:dk1>
      <a:lt1>
        <a:srgbClr val="073763"/>
      </a:lt1>
      <a:dk2>
        <a:srgbClr val="59A9F2"/>
      </a:dk2>
      <a:lt2>
        <a:srgbClr val="0070C0"/>
      </a:lt2>
      <a:accent1>
        <a:srgbClr val="04617B"/>
      </a:accent1>
      <a:accent2>
        <a:srgbClr val="009DD9"/>
      </a:accent2>
      <a:accent3>
        <a:srgbClr val="A5C249"/>
      </a:accent3>
      <a:accent4>
        <a:srgbClr val="20C8F7"/>
      </a:accent4>
      <a:accent5>
        <a:srgbClr val="C00000"/>
      </a:accent5>
      <a:accent6>
        <a:srgbClr val="B76C00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Метрополия</Template>
  <TotalTime>686</TotalTime>
  <Words>951</Words>
  <Application>Microsoft Office PowerPoint</Application>
  <PresentationFormat>Широкоэкранный</PresentationFormat>
  <Paragraphs>135</Paragraphs>
  <Slides>22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9" baseType="lpstr">
      <vt:lpstr>Arial</vt:lpstr>
      <vt:lpstr>Calibri</vt:lpstr>
      <vt:lpstr>Constantia</vt:lpstr>
      <vt:lpstr>Times New Roman</vt:lpstr>
      <vt:lpstr>Wingdings</vt:lpstr>
      <vt:lpstr>Wingdings 2</vt:lpstr>
      <vt:lpstr>Поток</vt:lpstr>
      <vt:lpstr>Робототехниканың жалпы принциптері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Робототехниканың жалпы принциптері</dc:title>
  <dc:creator>USER</dc:creator>
  <cp:lastModifiedBy>Шырын Шекербекова</cp:lastModifiedBy>
  <cp:revision>64</cp:revision>
  <dcterms:created xsi:type="dcterms:W3CDTF">2020-02-11T17:46:17Z</dcterms:created>
  <dcterms:modified xsi:type="dcterms:W3CDTF">2025-11-16T18:50:58Z</dcterms:modified>
</cp:coreProperties>
</file>